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22"/>
  </p:notesMasterIdLst>
  <p:sldIdLst>
    <p:sldId id="257" r:id="rId2"/>
    <p:sldId id="375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0" r:id="rId20"/>
    <p:sldId id="3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4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94"/>
    </p:cViewPr>
  </p:sorterViewPr>
  <p:notesViewPr>
    <p:cSldViewPr snapToGrid="0" snapToObjects="1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F4B63-95C9-5B4D-AF1F-BDDA68550095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2E3B4-5C91-0443-9544-D3CEC1C8C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2E3B4-5C91-0443-9544-D3CEC1C8CB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BE6FA7-2BBE-1A43-A001-F468CCDA94AC}" type="slidenum">
              <a:rPr lang="tr-TR"/>
              <a:pPr/>
              <a:t>10</a:t>
            </a:fld>
            <a:endParaRPr lang="tr-TR"/>
          </a:p>
        </p:txBody>
      </p:sp>
      <p:sp>
        <p:nvSpPr>
          <p:cNvPr id="79874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987DD26-7F46-5E49-9AF9-56065B9D15AE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1DEB8A-A5C2-5E4B-AEE6-E5B878985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D26-7F46-5E49-9AF9-56065B9D15AE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EB8A-A5C2-5E4B-AEE6-E5B878985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987DD26-7F46-5E49-9AF9-56065B9D15AE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81DEB8A-A5C2-5E4B-AEE6-E5B878985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D26-7F46-5E49-9AF9-56065B9D15AE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EB8A-A5C2-5E4B-AEE6-E5B878985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21752" cy="99060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D26-7F46-5E49-9AF9-56065B9D15AE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1DEB8A-A5C2-5E4B-AEE6-E5B878985C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98348" y="1600200"/>
            <a:ext cx="8036052" cy="4495800"/>
          </a:xfrm>
        </p:spPr>
        <p:txBody>
          <a:bodyPr/>
          <a:lstStyle>
            <a:lvl1pPr algn="just">
              <a:spcBef>
                <a:spcPts val="1200"/>
              </a:spcBef>
              <a:spcAft>
                <a:spcPts val="600"/>
              </a:spcAft>
              <a:defRPr>
                <a:latin typeface="Arial" pitchFamily="34" charset="0"/>
                <a:cs typeface="Arial" pitchFamily="34" charset="0"/>
              </a:defRPr>
            </a:lvl1pPr>
            <a:lvl2pPr algn="just">
              <a:spcBef>
                <a:spcPts val="1200"/>
              </a:spcBef>
              <a:spcAft>
                <a:spcPts val="600"/>
              </a:spcAft>
              <a:defRPr>
                <a:latin typeface="Arial" pitchFamily="34" charset="0"/>
                <a:cs typeface="Arial" pitchFamily="34" charset="0"/>
              </a:defRPr>
            </a:lvl2pPr>
            <a:lvl3pPr algn="just">
              <a:spcBef>
                <a:spcPts val="1200"/>
              </a:spcBef>
              <a:spcAft>
                <a:spcPts val="600"/>
              </a:spcAft>
              <a:defRPr>
                <a:latin typeface="Arial" pitchFamily="34" charset="0"/>
                <a:cs typeface="Arial" pitchFamily="34" charset="0"/>
              </a:defRPr>
            </a:lvl3pPr>
            <a:lvl4pPr algn="just">
              <a:spcBef>
                <a:spcPts val="1200"/>
              </a:spcBef>
              <a:spcAft>
                <a:spcPts val="600"/>
              </a:spcAft>
              <a:defRPr>
                <a:latin typeface="Arial" pitchFamily="34" charset="0"/>
                <a:cs typeface="Arial" pitchFamily="34" charset="0"/>
              </a:defRPr>
            </a:lvl4pPr>
            <a:lvl5pPr algn="just">
              <a:spcBef>
                <a:spcPts val="1200"/>
              </a:spcBef>
              <a:spcAft>
                <a:spcPts val="600"/>
              </a:spcAft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lang="tr-TR" dirty="0" smtClean="0"/>
              <a:t>İkinci düzey</a:t>
            </a:r>
          </a:p>
          <a:p>
            <a:pPr lvl="2" eaLnBrk="1" latinLnBrk="0" hangingPunct="1"/>
            <a:r>
              <a:rPr lang="tr-TR" dirty="0" smtClean="0"/>
              <a:t>Üçüncü düzey</a:t>
            </a:r>
          </a:p>
          <a:p>
            <a:pPr lvl="3" eaLnBrk="1" latinLnBrk="0" hangingPunct="1"/>
            <a:r>
              <a:rPr lang="tr-TR" dirty="0" smtClean="0"/>
              <a:t>Dördüncü düzey</a:t>
            </a:r>
          </a:p>
          <a:p>
            <a:pPr lvl="4" eaLnBrk="1" latinLnBrk="0" hangingPunct="1"/>
            <a:r>
              <a:rPr lang="tr-TR" dirty="0" smtClean="0"/>
              <a:t>Beşinci düzey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D26-7F46-5E49-9AF9-56065B9D15AE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81DEB8A-A5C2-5E4B-AEE6-E5B878985C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987DD26-7F46-5E49-9AF9-56065B9D15AE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81DEB8A-A5C2-5E4B-AEE6-E5B878985C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987DD26-7F46-5E49-9AF9-56065B9D15AE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81DEB8A-A5C2-5E4B-AEE6-E5B878985C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D26-7F46-5E49-9AF9-56065B9D15AE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1DEB8A-A5C2-5E4B-AEE6-E5B878985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D26-7F46-5E49-9AF9-56065B9D15AE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1DEB8A-A5C2-5E4B-AEE6-E5B878985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D26-7F46-5E49-9AF9-56065B9D15AE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1DEB8A-A5C2-5E4B-AEE6-E5B878985C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987DD26-7F46-5E49-9AF9-56065B9D15AE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81DEB8A-A5C2-5E4B-AEE6-E5B878985C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dirty="0" smtClean="0"/>
              <a:t>Resim eklemek </a:t>
            </a:r>
            <a:r>
              <a:rPr kumimoji="0" lang="tr-TR" smtClean="0"/>
              <a:t>için simgeyi </a:t>
            </a:r>
            <a:r>
              <a:rPr kumimoji="0" lang="tr-TR" dirty="0" smtClean="0"/>
              <a:t>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5110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dirty="0" smtClean="0"/>
              <a:t>İkinci düzey</a:t>
            </a:r>
          </a:p>
          <a:p>
            <a:pPr lvl="2" eaLnBrk="1" latinLnBrk="0" hangingPunct="1"/>
            <a:r>
              <a:rPr kumimoji="0" lang="tr-TR" dirty="0" smtClean="0"/>
              <a:t>Üçüncü düzey</a:t>
            </a:r>
          </a:p>
          <a:p>
            <a:pPr lvl="3" eaLnBrk="1" latinLnBrk="0" hangingPunct="1"/>
            <a:r>
              <a:rPr kumimoji="0" lang="tr-TR" dirty="0" smtClean="0"/>
              <a:t>Dördüncü düzey</a:t>
            </a:r>
          </a:p>
          <a:p>
            <a:pPr lvl="4" eaLnBrk="1" latinLnBrk="0" hangingPunct="1"/>
            <a:r>
              <a:rPr kumimoji="0" lang="tr-TR" dirty="0" smtClean="0"/>
              <a:t>Beşinci düzey</a:t>
            </a:r>
            <a:endParaRPr kumimoji="0" lang="en-US" dirty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87DD26-7F46-5E49-9AF9-56065B9D15AE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spcBef>
                <a:spcPts val="1200"/>
              </a:spcBef>
              <a:spcAft>
                <a:spcPts val="600"/>
              </a:spcAft>
            </a:pPr>
            <a:endParaRPr kumimoji="0"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1DEB8A-A5C2-5E4B-AEE6-E5B878985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661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20040" indent="-320040" algn="l" rtl="0" eaLnBrk="1" latinLnBrk="0" hangingPunct="1">
        <a:spcBef>
          <a:spcPts val="1200"/>
        </a:spcBef>
        <a:spcAft>
          <a:spcPts val="600"/>
        </a:spcAft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ts val="1200"/>
        </a:spcBef>
        <a:spcAft>
          <a:spcPts val="600"/>
        </a:spcAft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latinLnBrk="0" hangingPunct="1">
        <a:spcBef>
          <a:spcPts val="1200"/>
        </a:spcBef>
        <a:spcAft>
          <a:spcPts val="600"/>
        </a:spcAft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71600" indent="-228600" algn="l" rtl="0" eaLnBrk="1" latinLnBrk="0" hangingPunct="1">
        <a:spcBef>
          <a:spcPts val="1200"/>
        </a:spcBef>
        <a:spcAft>
          <a:spcPts val="600"/>
        </a:spcAft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228600" algn="l" rtl="0" eaLnBrk="1" latinLnBrk="0" hangingPunct="1">
        <a:spcBef>
          <a:spcPts val="1200"/>
        </a:spcBef>
        <a:spcAft>
          <a:spcPts val="600"/>
        </a:spcAft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231006" y="3664039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>
                <a:solidFill>
                  <a:srgbClr val="92D050"/>
                </a:solidFill>
              </a:rPr>
              <a:t/>
            </a:r>
            <a:br>
              <a:rPr lang="tr-TR" sz="4000" dirty="0" smtClean="0">
                <a:solidFill>
                  <a:srgbClr val="92D050"/>
                </a:solidFill>
              </a:rPr>
            </a:br>
            <a:r>
              <a:rPr lang="tr-TR" sz="4000" dirty="0">
                <a:solidFill>
                  <a:srgbClr val="92D050"/>
                </a:solidFill>
              </a:rPr>
              <a:t/>
            </a:r>
            <a:br>
              <a:rPr lang="tr-TR" sz="4000" dirty="0">
                <a:solidFill>
                  <a:srgbClr val="92D050"/>
                </a:solidFill>
              </a:rPr>
            </a:br>
            <a:r>
              <a:rPr lang="tr-TR" sz="4000" dirty="0" smtClean="0">
                <a:solidFill>
                  <a:srgbClr val="92D050"/>
                </a:solidFill>
              </a:rPr>
              <a:t/>
            </a:r>
            <a:br>
              <a:rPr lang="tr-TR" sz="4000" dirty="0" smtClean="0">
                <a:solidFill>
                  <a:srgbClr val="92D050"/>
                </a:solidFill>
              </a:rPr>
            </a:br>
            <a:r>
              <a:rPr lang="tr-TR" sz="4000" dirty="0">
                <a:solidFill>
                  <a:srgbClr val="92D050"/>
                </a:solidFill>
              </a:rPr>
              <a:t/>
            </a:r>
            <a:br>
              <a:rPr lang="tr-TR" sz="4000" dirty="0">
                <a:solidFill>
                  <a:srgbClr val="92D050"/>
                </a:solidFill>
              </a:rPr>
            </a:br>
            <a:r>
              <a:rPr lang="tr-TR" sz="4000" dirty="0" smtClean="0">
                <a:solidFill>
                  <a:srgbClr val="92D050"/>
                </a:solidFill>
              </a:rPr>
              <a:t/>
            </a:r>
            <a:br>
              <a:rPr lang="tr-TR" sz="4000" dirty="0" smtClean="0">
                <a:solidFill>
                  <a:srgbClr val="92D050"/>
                </a:solidFill>
              </a:rPr>
            </a:br>
            <a:r>
              <a:rPr lang="tr-TR" sz="4000" dirty="0">
                <a:solidFill>
                  <a:srgbClr val="92D050"/>
                </a:solidFill>
              </a:rPr>
              <a:t/>
            </a:r>
            <a:br>
              <a:rPr lang="tr-TR" sz="4000" dirty="0">
                <a:solidFill>
                  <a:srgbClr val="92D050"/>
                </a:solidFill>
              </a:rPr>
            </a:br>
            <a:r>
              <a:rPr lang="tr-TR" sz="4000" dirty="0" smtClean="0">
                <a:solidFill>
                  <a:srgbClr val="92D050"/>
                </a:solidFill>
              </a:rPr>
              <a:t/>
            </a:r>
            <a:br>
              <a:rPr lang="tr-TR" sz="4000" dirty="0" smtClean="0">
                <a:solidFill>
                  <a:srgbClr val="92D050"/>
                </a:solidFill>
              </a:rPr>
            </a:br>
            <a:r>
              <a:rPr lang="tr-TR" sz="4000" dirty="0">
                <a:solidFill>
                  <a:srgbClr val="92D050"/>
                </a:solidFill>
              </a:rPr>
              <a:t/>
            </a:r>
            <a:br>
              <a:rPr lang="tr-TR" sz="4000" dirty="0">
                <a:solidFill>
                  <a:srgbClr val="92D050"/>
                </a:solidFill>
              </a:rPr>
            </a:br>
            <a:r>
              <a:rPr lang="tr-TR" sz="4000" dirty="0" smtClean="0">
                <a:solidFill>
                  <a:srgbClr val="92D050"/>
                </a:solidFill>
              </a:rPr>
              <a:t>  </a:t>
            </a:r>
            <a:br>
              <a:rPr lang="tr-TR" sz="4000" dirty="0" smtClean="0">
                <a:solidFill>
                  <a:srgbClr val="92D050"/>
                </a:solidFill>
              </a:rPr>
            </a:br>
            <a:r>
              <a:rPr lang="tr-TR" sz="4000" dirty="0">
                <a:solidFill>
                  <a:srgbClr val="92D050"/>
                </a:solidFill>
              </a:rPr>
              <a:t/>
            </a:r>
            <a:br>
              <a:rPr lang="tr-TR" sz="4000" dirty="0">
                <a:solidFill>
                  <a:srgbClr val="92D050"/>
                </a:solidFill>
              </a:rPr>
            </a:br>
            <a:r>
              <a:rPr lang="tr-TR" sz="4000" dirty="0" smtClean="0">
                <a:solidFill>
                  <a:srgbClr val="92D050"/>
                </a:solidFill>
              </a:rPr>
              <a:t/>
            </a:r>
            <a:br>
              <a:rPr lang="tr-TR" sz="4000" dirty="0" smtClean="0">
                <a:solidFill>
                  <a:srgbClr val="92D050"/>
                </a:solidFill>
              </a:rPr>
            </a:br>
            <a:r>
              <a:rPr lang="tr-TR" sz="4000" dirty="0">
                <a:solidFill>
                  <a:srgbClr val="92D050"/>
                </a:solidFill>
              </a:rPr>
              <a:t/>
            </a:r>
            <a:br>
              <a:rPr lang="tr-TR" sz="4000" dirty="0">
                <a:solidFill>
                  <a:srgbClr val="92D050"/>
                </a:solidFill>
              </a:rPr>
            </a:br>
            <a:r>
              <a:rPr lang="tr-TR" sz="4000" dirty="0" smtClean="0">
                <a:solidFill>
                  <a:srgbClr val="92D050"/>
                </a:solidFill>
              </a:rPr>
              <a:t/>
            </a:r>
            <a:br>
              <a:rPr lang="tr-TR" sz="4000" dirty="0" smtClean="0">
                <a:solidFill>
                  <a:srgbClr val="92D050"/>
                </a:solidFill>
              </a:rPr>
            </a:br>
            <a:r>
              <a:rPr lang="tr-TR" sz="4000" dirty="0">
                <a:solidFill>
                  <a:srgbClr val="92D050"/>
                </a:solidFill>
              </a:rPr>
              <a:t/>
            </a:r>
            <a:br>
              <a:rPr lang="tr-TR" sz="4000" dirty="0">
                <a:solidFill>
                  <a:srgbClr val="92D050"/>
                </a:solidFill>
              </a:rPr>
            </a:br>
            <a:r>
              <a:rPr lang="tr-TR" sz="4000" dirty="0" smtClean="0">
                <a:solidFill>
                  <a:srgbClr val="92D050"/>
                </a:solidFill>
              </a:rPr>
              <a:t/>
            </a:r>
            <a:br>
              <a:rPr lang="tr-TR" sz="4000" dirty="0" smtClean="0">
                <a:solidFill>
                  <a:srgbClr val="92D050"/>
                </a:solidFill>
              </a:rPr>
            </a:br>
            <a:r>
              <a:rPr lang="tr-TR" sz="4000" dirty="0">
                <a:solidFill>
                  <a:srgbClr val="92D050"/>
                </a:solidFill>
              </a:rPr>
              <a:t>	</a:t>
            </a:r>
            <a:r>
              <a:rPr lang="tr-TR" sz="4000" dirty="0" smtClean="0">
                <a:solidFill>
                  <a:srgbClr val="92D050"/>
                </a:solidFill>
              </a:rPr>
              <a:t>									</a:t>
            </a:r>
            <a:r>
              <a:rPr lang="tr-TR" sz="4000" dirty="0">
                <a:solidFill>
                  <a:srgbClr val="92D050"/>
                </a:solidFill>
              </a:rPr>
              <a:t/>
            </a:r>
            <a:br>
              <a:rPr lang="tr-TR" sz="4000" dirty="0">
                <a:solidFill>
                  <a:srgbClr val="92D050"/>
                </a:solidFill>
              </a:rPr>
            </a:br>
            <a:r>
              <a:rPr lang="tr-TR" sz="4000" dirty="0" smtClean="0">
                <a:solidFill>
                  <a:srgbClr val="92D050"/>
                </a:solidFill>
              </a:rPr>
              <a:t>   </a:t>
            </a:r>
            <a:r>
              <a:rPr lang="tr-TR" sz="3200" dirty="0" smtClean="0">
                <a:solidFill>
                  <a:srgbClr val="92D050"/>
                </a:solidFill>
              </a:rPr>
              <a:t>T.C</a:t>
            </a:r>
            <a:r>
              <a:rPr lang="tr-TR" sz="3200" dirty="0">
                <a:solidFill>
                  <a:srgbClr val="92D050"/>
                </a:solidFill>
              </a:rPr>
              <a:t>. SAĞLIK BAKANLIĞI</a:t>
            </a:r>
            <a:br>
              <a:rPr lang="tr-TR" sz="3200" dirty="0">
                <a:solidFill>
                  <a:srgbClr val="92D050"/>
                </a:solidFill>
              </a:rPr>
            </a:br>
            <a:r>
              <a:rPr lang="tr-TR" sz="3200" dirty="0">
                <a:solidFill>
                  <a:srgbClr val="92D050"/>
                </a:solidFill>
              </a:rPr>
              <a:t>ÇORUM İL SAĞLIK MÜDÜRLÜĞÜ</a:t>
            </a:r>
            <a:br>
              <a:rPr lang="tr-TR" sz="3200" dirty="0">
                <a:solidFill>
                  <a:srgbClr val="92D050"/>
                </a:solidFill>
              </a:rPr>
            </a:br>
            <a:r>
              <a:rPr lang="tr-TR" sz="3200" dirty="0">
                <a:solidFill>
                  <a:srgbClr val="92D050"/>
                </a:solidFill>
              </a:rPr>
              <a:t>MECİTÖZÜ İLÇE DEVLET </a:t>
            </a:r>
            <a:r>
              <a:rPr lang="tr-TR" sz="3200" dirty="0" smtClean="0">
                <a:solidFill>
                  <a:srgbClr val="92D050"/>
                </a:solidFill>
              </a:rPr>
              <a:t/>
            </a:r>
            <a:br>
              <a:rPr lang="tr-TR" sz="3200" dirty="0" smtClean="0">
                <a:solidFill>
                  <a:srgbClr val="92D050"/>
                </a:solidFill>
              </a:rPr>
            </a:br>
            <a:r>
              <a:rPr lang="tr-TR" sz="3200" dirty="0" smtClean="0">
                <a:solidFill>
                  <a:srgbClr val="92D050"/>
                </a:solidFill>
              </a:rPr>
              <a:t>HASTANESİ</a:t>
            </a:r>
            <a:br>
              <a:rPr lang="tr-TR" sz="3200" dirty="0" smtClean="0">
                <a:solidFill>
                  <a:srgbClr val="92D050"/>
                </a:solidFill>
              </a:rPr>
            </a:br>
            <a:r>
              <a:rPr lang="tr-TR" sz="4000" dirty="0">
                <a:solidFill>
                  <a:srgbClr val="92D050"/>
                </a:solidFill>
              </a:rPr>
              <a:t/>
            </a:r>
            <a:br>
              <a:rPr lang="tr-TR" sz="4000" dirty="0">
                <a:solidFill>
                  <a:srgbClr val="92D050"/>
                </a:solidFill>
              </a:rPr>
            </a:br>
            <a:r>
              <a:rPr lang="tr-TR" sz="4000" dirty="0" smtClean="0">
                <a:solidFill>
                  <a:srgbClr val="92D050"/>
                </a:solidFill>
              </a:rPr>
              <a:t>Kronik </a:t>
            </a:r>
            <a:r>
              <a:rPr lang="tr-TR" sz="4000" dirty="0" err="1">
                <a:solidFill>
                  <a:srgbClr val="92D050"/>
                </a:solidFill>
              </a:rPr>
              <a:t>Obstruktif</a:t>
            </a:r>
            <a:r>
              <a:rPr lang="tr-TR" sz="4000" dirty="0">
                <a:solidFill>
                  <a:srgbClr val="92D050"/>
                </a:solidFill>
              </a:rPr>
              <a:t> Akciğer </a:t>
            </a:r>
            <a:r>
              <a:rPr lang="tr-TR" sz="4000" dirty="0" err="1" smtClean="0">
                <a:solidFill>
                  <a:srgbClr val="92D050"/>
                </a:solidFill>
              </a:rPr>
              <a:t>HastalIğI</a:t>
            </a:r>
            <a:r>
              <a:rPr lang="tr-TR" sz="4000" dirty="0">
                <a:solidFill>
                  <a:srgbClr val="92D050"/>
                </a:solidFill>
              </a:rPr>
              <a:t/>
            </a:r>
            <a:br>
              <a:rPr lang="tr-TR" sz="4000" dirty="0">
                <a:solidFill>
                  <a:srgbClr val="92D050"/>
                </a:solidFill>
              </a:rPr>
            </a:br>
            <a:r>
              <a:rPr lang="tr-TR" sz="4000" dirty="0">
                <a:solidFill>
                  <a:srgbClr val="92D050"/>
                </a:solidFill>
              </a:rPr>
              <a:t>KOAH</a:t>
            </a:r>
            <a:endParaRPr lang="tr-TR" sz="4000" dirty="0">
              <a:solidFill>
                <a:srgbClr val="92D050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4399052"/>
            <a:ext cx="8157418" cy="1508263"/>
          </a:xfrm>
        </p:spPr>
        <p:txBody>
          <a:bodyPr>
            <a:normAutofit fontScale="40000" lnSpcReduction="20000"/>
          </a:bodyPr>
          <a:lstStyle/>
          <a:p>
            <a:pPr algn="ctr"/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tr-TR" sz="2400" dirty="0">
              <a:solidFill>
                <a:schemeClr val="tx1"/>
              </a:solidFill>
            </a:endParaRPr>
          </a:p>
          <a:p>
            <a:pPr algn="ctr"/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5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Ecz.Fatma</a:t>
            </a:r>
            <a:r>
              <a:rPr lang="tr-TR" sz="5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5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Zehra </a:t>
            </a:r>
            <a:r>
              <a:rPr lang="tr-TR" sz="5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GÖKGÖZ</a:t>
            </a:r>
          </a:p>
        </p:txBody>
      </p:sp>
    </p:spTree>
    <p:extLst>
      <p:ext uri="{BB962C8B-B14F-4D97-AF65-F5344CB8AC3E}">
        <p14:creationId xmlns:p14="http://schemas.microsoft.com/office/powerpoint/2010/main" val="26073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7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KOAH’ın</a:t>
            </a:r>
            <a:r>
              <a:rPr lang="tr-TR" dirty="0"/>
              <a:t> Belirtileri Nelerdir?</a:t>
            </a:r>
            <a:endParaRPr lang="tr-TR" sz="4000" dirty="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52400" y="504371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Belirtiler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genelde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40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yaşından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sonra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ortaya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çıkmaya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başlar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Hastalık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sinsi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ilerler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Sigara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içen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kişiler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öksürük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balgam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çıkarma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gibi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şikayetleri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önemsemedikleri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için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KOAH’ın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tanısında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gecikmeler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olabilmektedir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825" y="3636963"/>
            <a:ext cx="33083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825" y="3636963"/>
            <a:ext cx="33083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825" y="3636963"/>
            <a:ext cx="33083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825" y="3636963"/>
            <a:ext cx="33083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825" y="3638550"/>
            <a:ext cx="33083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50748" y="1752600"/>
            <a:ext cx="8036052" cy="4764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Pct val="60000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219" name="Picture 3" descr="C:\Users\33850302048\Desktop\akci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71" y="4065813"/>
            <a:ext cx="4953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699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7" y="228600"/>
            <a:ext cx="8153981" cy="990600"/>
          </a:xfrm>
        </p:spPr>
        <p:txBody>
          <a:bodyPr>
            <a:normAutofit/>
          </a:bodyPr>
          <a:lstStyle/>
          <a:p>
            <a:r>
              <a:rPr lang="tr-TR" sz="4000" dirty="0" err="1" smtClean="0"/>
              <a:t>KOAH’ın</a:t>
            </a:r>
            <a:r>
              <a:rPr lang="tr-TR" sz="4000" dirty="0" smtClean="0"/>
              <a:t> Belirtileri Nelerdir?</a:t>
            </a:r>
            <a:endParaRPr lang="tr-TR" sz="40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tr-TR" sz="2800" dirty="0" smtClean="0"/>
              <a:t>Uzun süre devam eden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800" dirty="0" smtClean="0"/>
              <a:t>*Öksürük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800" dirty="0" smtClean="0"/>
              <a:t>*</a:t>
            </a:r>
            <a:r>
              <a:rPr lang="tr-TR" sz="2800" dirty="0" err="1" smtClean="0"/>
              <a:t>Balga</a:t>
            </a:r>
            <a:endParaRPr lang="tr-TR" sz="28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tr-TR" sz="2800" dirty="0" smtClean="0"/>
              <a:t>*Nefes darlığı</a:t>
            </a:r>
            <a:r>
              <a:rPr lang="tr-TR" sz="2800" dirty="0" smtClean="0"/>
              <a:t> </a:t>
            </a:r>
            <a:endParaRPr lang="tr-TR" sz="2800" dirty="0"/>
          </a:p>
        </p:txBody>
      </p:sp>
      <p:pic>
        <p:nvPicPr>
          <p:cNvPr id="6146" name="Picture 2" descr="C:\Users\33850302048\Desktop\thumbnail_larg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28" y="2286000"/>
            <a:ext cx="484777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KOAH TANISI NASIL KONULUR?</a:t>
            </a:r>
            <a:endParaRPr lang="tr-TR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8348" y="1614714"/>
            <a:ext cx="8036052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*Basit </a:t>
            </a:r>
            <a:r>
              <a:rPr lang="tr-TR" dirty="0"/>
              <a:t>ve ağrısız bir test olan “nefes ölçüm testi” </a:t>
            </a:r>
            <a:r>
              <a:rPr lang="tr-TR" dirty="0" smtClean="0"/>
              <a:t>ile </a:t>
            </a:r>
            <a:r>
              <a:rPr lang="tr-TR" dirty="0" err="1" smtClean="0"/>
              <a:t>KOAH’ın</a:t>
            </a:r>
            <a:r>
              <a:rPr lang="tr-TR" dirty="0" smtClean="0"/>
              <a:t> </a:t>
            </a:r>
            <a:r>
              <a:rPr lang="tr-TR" dirty="0"/>
              <a:t>tanısı kolayca konabilmektedir.</a:t>
            </a:r>
          </a:p>
          <a:p>
            <a:pPr marL="0" indent="0">
              <a:buNone/>
            </a:pPr>
            <a:r>
              <a:rPr lang="tr-TR" dirty="0" smtClean="0"/>
              <a:t>*</a:t>
            </a:r>
            <a:r>
              <a:rPr lang="tr-TR" dirty="0" err="1" smtClean="0"/>
              <a:t>KOAH’ın</a:t>
            </a:r>
            <a:r>
              <a:rPr lang="tr-TR" dirty="0" smtClean="0"/>
              <a:t> </a:t>
            </a:r>
            <a:r>
              <a:rPr lang="tr-TR" dirty="0"/>
              <a:t>erken dönemde tanınması hastalığa </a:t>
            </a:r>
            <a:r>
              <a:rPr lang="tr-TR" dirty="0" smtClean="0"/>
              <a:t>bağlı solunum </a:t>
            </a:r>
            <a:r>
              <a:rPr lang="tr-TR" dirty="0"/>
              <a:t>kapasitesindeki kayıpları ve </a:t>
            </a:r>
            <a:r>
              <a:rPr lang="tr-TR" dirty="0" smtClean="0"/>
              <a:t>ölümleri azaltmaktadır</a:t>
            </a:r>
            <a:r>
              <a:rPr lang="tr-TR" dirty="0"/>
              <a:t>.</a:t>
            </a:r>
            <a:endParaRPr lang="tr-TR" dirty="0"/>
          </a:p>
        </p:txBody>
      </p:sp>
      <p:pic>
        <p:nvPicPr>
          <p:cNvPr id="11266" name="Picture 2" descr="C:\Users\33850302048\Desktop\12122017213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078514"/>
            <a:ext cx="4673600" cy="25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KOAH TANISI NASIL KONULUR?</a:t>
            </a:r>
            <a:endParaRPr lang="tr-TR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sz="2800" dirty="0" smtClean="0"/>
              <a:t>*40 </a:t>
            </a:r>
            <a:r>
              <a:rPr lang="tr-TR" sz="2800" dirty="0"/>
              <a:t>yaş üstü, sigara içmiş ya da içmekte olan ve/veya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2800" dirty="0" smtClean="0"/>
              <a:t>*Mesleği </a:t>
            </a:r>
            <a:r>
              <a:rPr lang="tr-TR" sz="2800" dirty="0"/>
              <a:t>nedeniyle ya da çevresel ortam gereği </a:t>
            </a:r>
            <a:r>
              <a:rPr lang="tr-TR" sz="2800" dirty="0" smtClean="0"/>
              <a:t>tozlu ortamlarda </a:t>
            </a:r>
            <a:r>
              <a:rPr lang="tr-TR" sz="2800" dirty="0"/>
              <a:t>bulunan kişilerde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2800" dirty="0" smtClean="0"/>
              <a:t>*Uzun </a:t>
            </a:r>
            <a:r>
              <a:rPr lang="tr-TR" sz="2800" dirty="0"/>
              <a:t>zamandır var olan öksürük, balgam ve </a:t>
            </a:r>
            <a:r>
              <a:rPr lang="tr-TR" sz="2800" dirty="0" smtClean="0"/>
              <a:t>nefes darlığı </a:t>
            </a:r>
            <a:r>
              <a:rPr lang="tr-TR" sz="2800" dirty="0"/>
              <a:t>yakınmalarından en az birinin bulunması </a:t>
            </a:r>
            <a:r>
              <a:rPr lang="tr-TR" sz="2800" dirty="0" smtClean="0"/>
              <a:t>halinde kişinin </a:t>
            </a:r>
            <a:r>
              <a:rPr lang="tr-TR" sz="2800" dirty="0"/>
              <a:t>hekime başvurması ve nefes ölçüm testi </a:t>
            </a:r>
            <a:r>
              <a:rPr lang="tr-TR" sz="2800" dirty="0" smtClean="0"/>
              <a:t>yaptırması gerekir</a:t>
            </a:r>
            <a:r>
              <a:rPr lang="tr-TR" sz="2800" dirty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12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7" y="228600"/>
            <a:ext cx="7921753" cy="990600"/>
          </a:xfrm>
        </p:spPr>
        <p:txBody>
          <a:bodyPr>
            <a:noAutofit/>
          </a:bodyPr>
          <a:lstStyle/>
          <a:p>
            <a:r>
              <a:rPr lang="tr-TR" sz="3200" dirty="0"/>
              <a:t>KOAH NASIL TEDAVİ EDİLİR?</a:t>
            </a:r>
            <a:endParaRPr lang="tr-TR" sz="32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tr-TR" sz="2800" dirty="0"/>
              <a:t>Bu hastalığın tedavisinde başarılı olabilmek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800" dirty="0"/>
              <a:t>için neler yapmalıyız?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800" dirty="0"/>
              <a:t>1. Sigaranın bırakılması,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800" dirty="0"/>
              <a:t>2. Tozlu ve dumanlı ortamlarda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800" dirty="0"/>
              <a:t>bulunulmaması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800" dirty="0"/>
              <a:t>3. İlaç tedavisinin alınması ve kontrollerin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800" dirty="0"/>
              <a:t>aksatılmaması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843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KOAH NASIL TEDAVİ EDİLİR?</a:t>
            </a:r>
            <a:endParaRPr lang="tr-TR" sz="36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r-TR" dirty="0" smtClean="0"/>
              <a:t>*KOAH </a:t>
            </a:r>
            <a:r>
              <a:rPr lang="tr-TR" dirty="0"/>
              <a:t>tedavisinde en önemli nokta </a:t>
            </a:r>
            <a:r>
              <a:rPr lang="tr-TR" dirty="0" smtClean="0"/>
              <a:t>SİGARANIN BIRAKILMASIDIR</a:t>
            </a:r>
            <a:r>
              <a:rPr lang="tr-TR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dirty="0"/>
              <a:t>*</a:t>
            </a:r>
            <a:r>
              <a:rPr lang="tr-TR" dirty="0" smtClean="0"/>
              <a:t>Sigara bırakılınca </a:t>
            </a:r>
            <a:r>
              <a:rPr lang="tr-TR" dirty="0"/>
              <a:t>hava yolları ve </a:t>
            </a:r>
            <a:r>
              <a:rPr lang="tr-TR" dirty="0" smtClean="0"/>
              <a:t>keseciklerindeki bozulma </a:t>
            </a:r>
            <a:r>
              <a:rPr lang="tr-TR" dirty="0"/>
              <a:t>yavaşlar.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dirty="0"/>
              <a:t>*</a:t>
            </a:r>
            <a:r>
              <a:rPr lang="tr-TR" dirty="0" smtClean="0"/>
              <a:t>İlaçlar </a:t>
            </a:r>
            <a:r>
              <a:rPr lang="tr-TR" dirty="0"/>
              <a:t>hastalığı durdurmaz, ancak hastalığın </a:t>
            </a:r>
            <a:r>
              <a:rPr lang="tr-TR" dirty="0" smtClean="0"/>
              <a:t>yaptığı nefes </a:t>
            </a:r>
            <a:r>
              <a:rPr lang="tr-TR" dirty="0"/>
              <a:t>darlığını azaltır.</a:t>
            </a:r>
          </a:p>
          <a:p>
            <a:pPr marL="0" indent="0">
              <a:lnSpc>
                <a:spcPct val="9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34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6536" y="228600"/>
            <a:ext cx="8531352" cy="990600"/>
          </a:xfrm>
        </p:spPr>
        <p:txBody>
          <a:bodyPr>
            <a:noAutofit/>
          </a:bodyPr>
          <a:lstStyle/>
          <a:p>
            <a:r>
              <a:rPr lang="tr-TR" sz="3000" dirty="0" err="1"/>
              <a:t>KOAH’tan</a:t>
            </a:r>
            <a:r>
              <a:rPr lang="tr-TR" sz="3000" dirty="0"/>
              <a:t> Korunmak İçin</a:t>
            </a:r>
            <a:endParaRPr lang="tr-TR" sz="3000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*Sigarayı </a:t>
            </a:r>
            <a:r>
              <a:rPr lang="tr-TR" sz="2800" dirty="0"/>
              <a:t>bırakmaya ek olarak,</a:t>
            </a:r>
          </a:p>
          <a:p>
            <a:pPr marL="0" indent="0">
              <a:buNone/>
            </a:pPr>
            <a:r>
              <a:rPr lang="tr-TR" sz="2800" dirty="0" smtClean="0"/>
              <a:t>* </a:t>
            </a:r>
            <a:r>
              <a:rPr lang="tr-TR" sz="2800" dirty="0"/>
              <a:t>Diğer zararlı toz ve dumandan uzak durulması,</a:t>
            </a:r>
          </a:p>
          <a:p>
            <a:pPr marL="0" indent="0">
              <a:buNone/>
            </a:pPr>
            <a:r>
              <a:rPr lang="tr-TR" sz="2800" dirty="0" smtClean="0"/>
              <a:t>* Grip </a:t>
            </a:r>
            <a:r>
              <a:rPr lang="tr-TR" sz="2800" dirty="0"/>
              <a:t>ve zatürre aşılarının yapılması,</a:t>
            </a:r>
          </a:p>
          <a:p>
            <a:pPr marL="0" indent="0">
              <a:buNone/>
            </a:pPr>
            <a:r>
              <a:rPr lang="tr-TR" sz="2800" dirty="0" smtClean="0"/>
              <a:t>* İlaçları </a:t>
            </a:r>
            <a:r>
              <a:rPr lang="tr-TR" sz="2800" dirty="0"/>
              <a:t>düzenli kullanmanın yanında </a:t>
            </a:r>
            <a:r>
              <a:rPr lang="tr-TR" sz="2800" dirty="0" smtClean="0"/>
              <a:t>fiziksel aktivite </a:t>
            </a:r>
            <a:r>
              <a:rPr lang="tr-TR" sz="2800" dirty="0"/>
              <a:t>yapılması önemlidir.</a:t>
            </a:r>
          </a:p>
          <a:p>
            <a:pPr marL="0" indent="0">
              <a:buNone/>
            </a:pPr>
            <a:r>
              <a:rPr lang="tr-TR" sz="2800" dirty="0" smtClean="0"/>
              <a:t>* Bu </a:t>
            </a:r>
            <a:r>
              <a:rPr lang="tr-TR" sz="2800" dirty="0"/>
              <a:t>sayede hastalığın ilerlemesi durur </a:t>
            </a:r>
            <a:r>
              <a:rPr lang="tr-TR" sz="2800" dirty="0" smtClean="0"/>
              <a:t>ve şikayetler </a:t>
            </a:r>
            <a:r>
              <a:rPr lang="tr-TR" sz="2800" dirty="0"/>
              <a:t>hafifler.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1667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HASTALIĞI ÖNLEMEK İÇİN NE YAPILMALI?</a:t>
            </a:r>
            <a:endParaRPr lang="tr-TR" sz="400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7332" y="1567543"/>
            <a:ext cx="8386667" cy="54726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 smtClean="0"/>
              <a:t>* Hastalığın </a:t>
            </a:r>
            <a:r>
              <a:rPr lang="tr-TR" sz="2400" dirty="0"/>
              <a:t>en önemli sebebi </a:t>
            </a:r>
            <a:r>
              <a:rPr lang="tr-TR" sz="2400" dirty="0" smtClean="0"/>
              <a:t>sigara olduğuna göre sigara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 smtClean="0"/>
              <a:t> bırakılmalıdır</a:t>
            </a:r>
            <a:r>
              <a:rPr lang="tr-TR" sz="2400" dirty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 smtClean="0"/>
              <a:t>* Toz </a:t>
            </a:r>
            <a:r>
              <a:rPr lang="tr-TR" sz="2400" dirty="0"/>
              <a:t>ve dumana maruz kalınan </a:t>
            </a:r>
            <a:r>
              <a:rPr lang="tr-TR" sz="2400" dirty="0" smtClean="0"/>
              <a:t>mesleklerde çalışılıyorsa,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 smtClean="0"/>
              <a:t>bu ortam </a:t>
            </a:r>
            <a:r>
              <a:rPr lang="tr-TR" sz="2400" dirty="0"/>
              <a:t>mümkünse tozsuz </a:t>
            </a:r>
            <a:r>
              <a:rPr lang="tr-TR" sz="2400" dirty="0" smtClean="0"/>
              <a:t>ve dumansız </a:t>
            </a:r>
            <a:r>
              <a:rPr lang="tr-TR" sz="2400" dirty="0"/>
              <a:t>hale getirilmeli ve </a:t>
            </a:r>
            <a:r>
              <a:rPr lang="tr-TR" sz="2400" dirty="0" smtClean="0"/>
              <a:t>maske kullanılmalıdır</a:t>
            </a:r>
            <a:r>
              <a:rPr lang="tr-TR" sz="2400" dirty="0"/>
              <a:t>.</a:t>
            </a:r>
            <a:endParaRPr lang="tr-TR" sz="2400" dirty="0"/>
          </a:p>
        </p:txBody>
      </p:sp>
      <p:pic>
        <p:nvPicPr>
          <p:cNvPr id="12290" name="Picture 2" descr="C:\Users\33850302048\Desktop\12122017213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28" y="3135086"/>
            <a:ext cx="4601028" cy="32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HASTALIĞI ÖNLEMEK İÇİN NE YAPILMALI?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8348" y="1600200"/>
            <a:ext cx="8036052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tr-TR" dirty="0" smtClean="0"/>
              <a:t>*</a:t>
            </a:r>
            <a:r>
              <a:rPr lang="en-US" dirty="0" smtClean="0"/>
              <a:t> </a:t>
            </a:r>
            <a:r>
              <a:rPr lang="en-US" dirty="0" err="1"/>
              <a:t>Yemek</a:t>
            </a:r>
            <a:r>
              <a:rPr lang="en-US" dirty="0"/>
              <a:t> </a:t>
            </a:r>
            <a:r>
              <a:rPr lang="en-US" dirty="0" err="1"/>
              <a:t>pişirirken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ısınmak</a:t>
            </a:r>
            <a:r>
              <a:rPr lang="en-US" dirty="0"/>
              <a:t> </a:t>
            </a:r>
            <a:r>
              <a:rPr lang="en-US" dirty="0" err="1"/>
              <a:t>amacıyla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 err="1"/>
              <a:t>hayvansal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bitkisel</a:t>
            </a:r>
            <a:r>
              <a:rPr lang="en-US" dirty="0"/>
              <a:t> </a:t>
            </a:r>
            <a:r>
              <a:rPr lang="en-US" dirty="0" err="1"/>
              <a:t>yakıt</a:t>
            </a:r>
            <a:r>
              <a:rPr lang="en-US" dirty="0"/>
              <a:t> </a:t>
            </a:r>
            <a:r>
              <a:rPr lang="en-US" dirty="0" err="1"/>
              <a:t>kullanılıyorsa</a:t>
            </a:r>
            <a:r>
              <a:rPr lang="en-US" dirty="0"/>
              <a:t> (</a:t>
            </a:r>
            <a:r>
              <a:rPr lang="en-US" dirty="0" err="1"/>
              <a:t>çırpı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tezek</a:t>
            </a:r>
            <a:r>
              <a:rPr lang="en-US" dirty="0"/>
              <a:t> </a:t>
            </a:r>
            <a:r>
              <a:rPr lang="en-US" dirty="0" err="1"/>
              <a:t>yakmak</a:t>
            </a:r>
            <a:r>
              <a:rPr lang="en-US" dirty="0"/>
              <a:t>),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yakıtların</a:t>
            </a:r>
            <a:r>
              <a:rPr lang="en-US" dirty="0"/>
              <a:t> </a:t>
            </a:r>
            <a:r>
              <a:rPr lang="en-US" dirty="0" err="1"/>
              <a:t>kullanımı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 err="1"/>
              <a:t>sağlanmalıdır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5122" name="Picture 2" descr="C:\Users\33850302048\Desktop\thumbnail_larg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34158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9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000" dirty="0"/>
              <a:t>Sizde de KOAH Olabilir mi?</a:t>
            </a:r>
            <a:endParaRPr lang="tr-TR" sz="3000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" y="1629228"/>
            <a:ext cx="91440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dirty="0" smtClean="0"/>
              <a:t>1.Haftanın </a:t>
            </a:r>
            <a:r>
              <a:rPr lang="tr-TR" sz="2800" dirty="0"/>
              <a:t>çoğu günü sık </a:t>
            </a:r>
            <a:r>
              <a:rPr lang="tr-TR" sz="2800" dirty="0" smtClean="0"/>
              <a:t>sık öksürüyor </a:t>
            </a:r>
            <a:r>
              <a:rPr lang="tr-TR" sz="2800" dirty="0"/>
              <a:t>musunuz ?</a:t>
            </a:r>
          </a:p>
          <a:p>
            <a:pPr marL="0" indent="0">
              <a:buNone/>
            </a:pPr>
            <a:r>
              <a:rPr lang="tr-TR" sz="2800" dirty="0"/>
              <a:t>2. Haftanın çoğu günü </a:t>
            </a:r>
            <a:r>
              <a:rPr lang="tr-TR" sz="2800" dirty="0" smtClean="0"/>
              <a:t>balgam çıkarıyor </a:t>
            </a:r>
            <a:r>
              <a:rPr lang="tr-TR" sz="2800" dirty="0"/>
              <a:t>musunuz ?</a:t>
            </a:r>
          </a:p>
          <a:p>
            <a:pPr marL="0" indent="0">
              <a:buNone/>
            </a:pPr>
            <a:r>
              <a:rPr lang="tr-TR" sz="2800" dirty="0"/>
              <a:t>3. Yaşıtlarınıza göre </a:t>
            </a:r>
            <a:r>
              <a:rPr lang="tr-TR" sz="2800" dirty="0" smtClean="0"/>
              <a:t>nefesiniz daha </a:t>
            </a:r>
            <a:r>
              <a:rPr lang="tr-TR" sz="2800" dirty="0"/>
              <a:t>kolay mı daralıyor ?</a:t>
            </a:r>
          </a:p>
          <a:p>
            <a:pPr marL="0" indent="0">
              <a:buNone/>
            </a:pPr>
            <a:r>
              <a:rPr lang="tr-TR" sz="2800" dirty="0"/>
              <a:t>4. Yaşınız 40’ın üzerinde mi ?</a:t>
            </a:r>
          </a:p>
          <a:p>
            <a:pPr marL="0" indent="0">
              <a:buNone/>
            </a:pPr>
            <a:r>
              <a:rPr lang="tr-TR" sz="2800" dirty="0"/>
              <a:t>5. Halen sigara içiyor </a:t>
            </a:r>
            <a:r>
              <a:rPr lang="tr-TR" sz="2800" dirty="0" smtClean="0"/>
              <a:t>musunuz ya </a:t>
            </a:r>
            <a:r>
              <a:rPr lang="tr-TR" sz="2800" dirty="0"/>
              <a:t>da eskiden içer miydiniz </a:t>
            </a:r>
            <a:r>
              <a:rPr lang="tr-TR" sz="2800" dirty="0" smtClean="0"/>
              <a:t>?</a:t>
            </a:r>
          </a:p>
          <a:p>
            <a:pPr marL="0" indent="0" algn="ctr">
              <a:buNone/>
            </a:pPr>
            <a:r>
              <a:rPr lang="tr-TR" sz="2800" dirty="0" smtClean="0"/>
              <a:t>BU SORULARIN </a:t>
            </a:r>
            <a:r>
              <a:rPr lang="tr-TR" sz="2800" b="1" dirty="0" smtClean="0"/>
              <a:t>EN AZ ÜÇÜNE EVET </a:t>
            </a:r>
            <a:r>
              <a:rPr lang="tr-TR" sz="2800" dirty="0" smtClean="0"/>
              <a:t>YANITI BİR HEKİME BAŞVURUN.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446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KOAH ‘I TANIYIN. HAYATI SİZDEN UZAKLAŞTIRMAYIN 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9" y="2991258"/>
            <a:ext cx="3078747" cy="148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2133600"/>
            <a:ext cx="494982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59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800" dirty="0"/>
          </a:p>
        </p:txBody>
      </p:sp>
      <p:pic>
        <p:nvPicPr>
          <p:cNvPr id="3074" name="Picture 2" descr="C:\Users\33850302048\Desktop\thumbnail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5" y="1219199"/>
            <a:ext cx="8897257" cy="50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8348" y="1600200"/>
            <a:ext cx="8267700" cy="449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2800" dirty="0"/>
              <a:t>*</a:t>
            </a:r>
            <a:r>
              <a:rPr lang="tr-TR" sz="2800" dirty="0" smtClean="0"/>
              <a:t> </a:t>
            </a:r>
            <a:r>
              <a:rPr lang="tr-TR" sz="2800" dirty="0"/>
              <a:t>Kronik </a:t>
            </a:r>
            <a:r>
              <a:rPr lang="tr-TR" sz="2800" dirty="0" err="1"/>
              <a:t>Obstrüktif</a:t>
            </a:r>
            <a:r>
              <a:rPr lang="tr-TR" sz="2800" dirty="0"/>
              <a:t> Akciğer Hastalığı isminin baş</a:t>
            </a:r>
          </a:p>
          <a:p>
            <a:pPr marL="0" indent="0">
              <a:buNone/>
            </a:pPr>
            <a:r>
              <a:rPr lang="tr-TR" sz="2800" dirty="0"/>
              <a:t>harflerinden kısaltılmıştır.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*Hastalığın </a:t>
            </a:r>
            <a:r>
              <a:rPr lang="tr-TR" sz="2800" dirty="0"/>
              <a:t>uzun süre devam ettiğini ifade etmek için</a:t>
            </a:r>
          </a:p>
          <a:p>
            <a:pPr marL="0" indent="0">
              <a:buNone/>
            </a:pPr>
            <a:r>
              <a:rPr lang="tr-TR" sz="2800" dirty="0"/>
              <a:t>KRONİK kelimesi kullanılmaktadır.</a:t>
            </a:r>
          </a:p>
          <a:p>
            <a:pPr marL="0" indent="0">
              <a:buNone/>
            </a:pPr>
            <a:r>
              <a:rPr lang="tr-TR" sz="2800" dirty="0" smtClean="0"/>
              <a:t>* </a:t>
            </a:r>
            <a:r>
              <a:rPr lang="tr-TR" sz="2800" dirty="0"/>
              <a:t>Hastalık nefes borularının tıkanmasına neden olduğu</a:t>
            </a:r>
          </a:p>
          <a:p>
            <a:pPr marL="0" indent="0">
              <a:buNone/>
            </a:pPr>
            <a:r>
              <a:rPr lang="tr-TR" sz="2800" dirty="0"/>
              <a:t>için tıkayıcı anlamına gelen OBSTRÜKTİF kelimesi</a:t>
            </a:r>
          </a:p>
          <a:p>
            <a:pPr marL="0" indent="0">
              <a:buNone/>
            </a:pPr>
            <a:r>
              <a:rPr lang="tr-TR" sz="2800" dirty="0"/>
              <a:t>kullanılmıştır.</a:t>
            </a:r>
            <a:endParaRPr lang="tr-TR" sz="2800" dirty="0"/>
          </a:p>
        </p:txBody>
      </p:sp>
      <p:sp>
        <p:nvSpPr>
          <p:cNvPr id="2" name="Dikdörtgen 1"/>
          <p:cNvSpPr/>
          <p:nvPr/>
        </p:nvSpPr>
        <p:spPr>
          <a:xfrm>
            <a:off x="812799" y="221290"/>
            <a:ext cx="7199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/>
              <a:t>KOAH </a:t>
            </a:r>
            <a:r>
              <a:rPr lang="tr-TR" sz="5400" dirty="0" smtClean="0"/>
              <a:t>NEDİR?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22540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tr-TR" sz="2800" dirty="0"/>
              <a:t> </a:t>
            </a:r>
            <a:r>
              <a:rPr lang="tr-TR" sz="2800" dirty="0" smtClean="0"/>
              <a:t>*     Hastalık </a:t>
            </a:r>
            <a:r>
              <a:rPr lang="tr-TR" sz="2800" dirty="0"/>
              <a:t>uzun süreli olarak nefes borularında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800" dirty="0"/>
              <a:t>tıkanmaya/daralmaya neden olan bir hastalık </a:t>
            </a:r>
            <a:r>
              <a:rPr lang="tr-TR" sz="2800" dirty="0" smtClean="0"/>
              <a:t>olarak  tanımlanabilir</a:t>
            </a:r>
            <a:r>
              <a:rPr lang="tr-TR" sz="28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800" dirty="0" smtClean="0"/>
              <a:t>* Hastalık </a:t>
            </a:r>
            <a:r>
              <a:rPr lang="tr-TR" sz="2800" dirty="0"/>
              <a:t>tedavi edilmediği takdirde kötüleşmektedir.</a:t>
            </a:r>
            <a:endParaRPr lang="tr-TR" sz="2800" dirty="0"/>
          </a:p>
        </p:txBody>
      </p:sp>
      <p:pic>
        <p:nvPicPr>
          <p:cNvPr id="8194" name="Picture 2" descr="C:\Users\33850302048\Desktop\thumbnail_larg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64" y="45085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6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KOAH Hangi Sıklıkta Görülür?</a:t>
            </a:r>
            <a:endParaRPr lang="tr-TR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8348" y="1600200"/>
            <a:ext cx="7591552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*Kırk </a:t>
            </a:r>
            <a:r>
              <a:rPr lang="tr-TR" dirty="0"/>
              <a:t>yaş üzeri her beş kişiden birinde </a:t>
            </a:r>
            <a:r>
              <a:rPr lang="tr-TR" dirty="0" smtClean="0"/>
              <a:t>görülen bir </a:t>
            </a:r>
            <a:r>
              <a:rPr lang="tr-TR" dirty="0"/>
              <a:t>hastalıktır.</a:t>
            </a:r>
          </a:p>
          <a:p>
            <a:pPr marL="0" indent="0">
              <a:buNone/>
            </a:pPr>
            <a:r>
              <a:rPr lang="tr-TR" dirty="0" smtClean="0"/>
              <a:t>* </a:t>
            </a:r>
            <a:r>
              <a:rPr lang="tr-TR" dirty="0"/>
              <a:t>Dünyada yılda 2,9 milyon kişiyi öldüren </a:t>
            </a:r>
            <a:r>
              <a:rPr lang="tr-TR" dirty="0" smtClean="0"/>
              <a:t>bu hastalık</a:t>
            </a:r>
            <a:r>
              <a:rPr lang="tr-TR" dirty="0"/>
              <a:t>, ölüm nedenleri arasında </a:t>
            </a:r>
            <a:r>
              <a:rPr lang="tr-TR" dirty="0" smtClean="0"/>
              <a:t>üçüncü sıradadır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 smtClean="0"/>
              <a:t>* </a:t>
            </a:r>
            <a:r>
              <a:rPr lang="tr-TR" dirty="0"/>
              <a:t>Türkiye’de solunum sistemi hastalıklarına </a:t>
            </a:r>
            <a:r>
              <a:rPr lang="tr-TR" dirty="0" smtClean="0"/>
              <a:t>bağlı ölümler </a:t>
            </a:r>
            <a:r>
              <a:rPr lang="tr-TR" dirty="0"/>
              <a:t>tüm ölümler içinde üçüncü sıradadır </a:t>
            </a:r>
            <a:r>
              <a:rPr lang="tr-TR" dirty="0" smtClean="0"/>
              <a:t>ve  bu </a:t>
            </a:r>
            <a:r>
              <a:rPr lang="tr-TR" dirty="0"/>
              <a:t>ölümlerin %61,5’u KOAH </a:t>
            </a:r>
            <a:r>
              <a:rPr lang="tr-TR" dirty="0" smtClean="0"/>
              <a:t>nedeniyle olmaktadır</a:t>
            </a:r>
            <a:r>
              <a:rPr lang="tr-TR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Hastalığa Neden Olan Faktörler Nelerdir ?</a:t>
            </a:r>
            <a:endParaRPr lang="tr-TR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800" dirty="0" smtClean="0"/>
              <a:t>  	*Sigara </a:t>
            </a:r>
            <a:r>
              <a:rPr lang="tr-TR" sz="2800" dirty="0"/>
              <a:t>içilmesi KOAH için en önemli </a:t>
            </a:r>
            <a:r>
              <a:rPr lang="tr-TR" sz="2800" dirty="0" smtClean="0"/>
              <a:t>risk faktörüdür</a:t>
            </a:r>
            <a:r>
              <a:rPr lang="tr-TR" sz="28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 smtClean="0"/>
              <a:t>   *Bunun </a:t>
            </a:r>
            <a:r>
              <a:rPr lang="tr-TR" sz="2800" dirty="0"/>
              <a:t>dışında tozlu, dumanlı </a:t>
            </a:r>
            <a:r>
              <a:rPr lang="tr-TR" sz="2800" dirty="0" smtClean="0"/>
              <a:t>ortamlarda çalışmak ve bazı </a:t>
            </a:r>
            <a:r>
              <a:rPr lang="tr-TR" sz="2800" dirty="0"/>
              <a:t>genetik faktörler de hastalığın oluşmasına </a:t>
            </a:r>
            <a:r>
              <a:rPr lang="tr-TR" sz="2800" dirty="0" smtClean="0"/>
              <a:t>sebep olabilmektedir</a:t>
            </a:r>
            <a:r>
              <a:rPr lang="tr-TR" sz="28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 smtClean="0"/>
              <a:t>  *A</a:t>
            </a:r>
            <a:r>
              <a:rPr lang="tr-TR" sz="2800" dirty="0"/>
              <a:t>, C, E vitamini eksikliği ve alkol kullanımı da </a:t>
            </a:r>
            <a:r>
              <a:rPr lang="tr-TR" sz="2800" dirty="0" smtClean="0"/>
              <a:t>bu hastalığa </a:t>
            </a:r>
            <a:r>
              <a:rPr lang="tr-TR" sz="2800" dirty="0"/>
              <a:t>neden olabilir.</a:t>
            </a:r>
            <a:endParaRPr lang="tr-TR" sz="28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35000" y="1600200"/>
            <a:ext cx="6667500" cy="449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60000"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KOAH nasıl gelişir?</a:t>
            </a:r>
            <a:endParaRPr lang="tr-TR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tr-TR" dirty="0" smtClean="0"/>
              <a:t>*Sigara </a:t>
            </a:r>
            <a:r>
              <a:rPr lang="tr-TR" dirty="0"/>
              <a:t>içilmesi hastalığın gelişmesinden birinci </a:t>
            </a:r>
            <a:r>
              <a:rPr lang="tr-TR" dirty="0" smtClean="0"/>
              <a:t>derecede sorumludur </a:t>
            </a:r>
            <a:r>
              <a:rPr lang="tr-TR" dirty="0"/>
              <a:t>ancak KOAH hiç sigara içmeyen kişilerde </a:t>
            </a:r>
            <a:r>
              <a:rPr lang="tr-TR" dirty="0" smtClean="0"/>
              <a:t>de görülebilir</a:t>
            </a:r>
            <a:r>
              <a:rPr lang="tr-TR" dirty="0"/>
              <a:t>.</a:t>
            </a:r>
          </a:p>
          <a:p>
            <a:pPr marL="0" indent="0" algn="l">
              <a:buNone/>
            </a:pPr>
            <a:r>
              <a:rPr lang="tr-TR" dirty="0" smtClean="0"/>
              <a:t>* </a:t>
            </a:r>
            <a:r>
              <a:rPr lang="tr-TR" dirty="0"/>
              <a:t>Sigara dumanı, diğer zararlı gaz ve parçacıklara </a:t>
            </a:r>
            <a:r>
              <a:rPr lang="tr-TR" dirty="0" smtClean="0"/>
              <a:t>bağlı olarak </a:t>
            </a:r>
            <a:r>
              <a:rPr lang="tr-TR" dirty="0"/>
              <a:t>havayollarında mikroplar nedeniyle olmayan </a:t>
            </a:r>
            <a:r>
              <a:rPr lang="tr-TR" dirty="0" smtClean="0"/>
              <a:t>bir çeşit </a:t>
            </a:r>
            <a:r>
              <a:rPr lang="tr-TR" dirty="0"/>
              <a:t>iltihap başlar.</a:t>
            </a:r>
          </a:p>
          <a:p>
            <a:pPr marL="0" indent="0" algn="l">
              <a:buNone/>
            </a:pPr>
            <a:r>
              <a:rPr lang="tr-TR" dirty="0" smtClean="0"/>
              <a:t>* </a:t>
            </a:r>
            <a:r>
              <a:rPr lang="tr-TR" dirty="0"/>
              <a:t>Bu iltihap nedeniyle normalde daralıp genişleme </a:t>
            </a:r>
            <a:r>
              <a:rPr lang="tr-TR" dirty="0" smtClean="0"/>
              <a:t>özelliği olan </a:t>
            </a:r>
            <a:r>
              <a:rPr lang="tr-TR" dirty="0"/>
              <a:t>havayolları bu özelliklerini kaybederler.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47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KOAH nasıl gelişir?</a:t>
            </a:r>
            <a:endParaRPr lang="tr-TR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800" dirty="0" smtClean="0"/>
              <a:t>	*</a:t>
            </a:r>
            <a:r>
              <a:rPr lang="tr-TR" sz="2800" dirty="0" err="1" smtClean="0"/>
              <a:t>KOAH’ta</a:t>
            </a:r>
            <a:r>
              <a:rPr lang="tr-TR" sz="2800" dirty="0" smtClean="0"/>
              <a:t> </a:t>
            </a:r>
            <a:r>
              <a:rPr lang="tr-TR" sz="2800" dirty="0"/>
              <a:t>küçük havayollarının yapısı </a:t>
            </a:r>
            <a:r>
              <a:rPr lang="tr-TR" sz="2800" dirty="0" smtClean="0"/>
              <a:t>iltihap nedeniyle </a:t>
            </a:r>
            <a:r>
              <a:rPr lang="tr-TR" sz="2800" dirty="0"/>
              <a:t>bozulur ve daralır</a:t>
            </a:r>
            <a:r>
              <a:rPr lang="tr-TR" sz="28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 smtClean="0"/>
              <a:t>	*Balgam üreten bezler çok fazla çalışmaya başlar ve balgam miktarında artış olur.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 smtClean="0"/>
              <a:t> 	*Havanın bu daralan havayollarından geçişi güçleşir ve ‘Kronik Bronşit’ tablosu oluşur.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6238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KOAH nasıl gelişir?</a:t>
            </a:r>
            <a:endParaRPr lang="tr-T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*Havayollarının </a:t>
            </a:r>
            <a:r>
              <a:rPr lang="tr-TR" dirty="0"/>
              <a:t>devamında yer alan hava </a:t>
            </a:r>
            <a:r>
              <a:rPr lang="tr-TR" dirty="0" smtClean="0"/>
              <a:t>keseciklerine giren </a:t>
            </a:r>
            <a:r>
              <a:rPr lang="tr-TR" dirty="0"/>
              <a:t>hava çıkamaz ve kesecikler daha da </a:t>
            </a:r>
            <a:r>
              <a:rPr lang="tr-TR" dirty="0" smtClean="0"/>
              <a:t>şişmeye başlar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 smtClean="0"/>
              <a:t>*Kesecikler </a:t>
            </a:r>
            <a:r>
              <a:rPr lang="tr-TR" dirty="0"/>
              <a:t>bu değişiklikler nedeniyle hasar görür </a:t>
            </a:r>
            <a:r>
              <a:rPr lang="tr-TR" dirty="0" smtClean="0"/>
              <a:t>ve Amfizem </a:t>
            </a:r>
            <a:r>
              <a:rPr lang="tr-TR" dirty="0"/>
              <a:t>denilen tablo ortaya çıkar.</a:t>
            </a:r>
          </a:p>
          <a:p>
            <a:pPr marL="0" indent="0">
              <a:buNone/>
            </a:pPr>
            <a:r>
              <a:rPr lang="tr-TR" dirty="0"/>
              <a:t>*</a:t>
            </a:r>
            <a:r>
              <a:rPr lang="tr-TR" dirty="0" smtClean="0"/>
              <a:t>KOAH </a:t>
            </a:r>
            <a:r>
              <a:rPr lang="tr-TR" dirty="0"/>
              <a:t>tablosunda “Kronik Bronşit” ve “</a:t>
            </a:r>
            <a:r>
              <a:rPr lang="tr-TR" dirty="0" smtClean="0"/>
              <a:t>Amfizem” hastalıkları </a:t>
            </a:r>
            <a:r>
              <a:rPr lang="tr-TR" dirty="0"/>
              <a:t>bir arada seyreder.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86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talama">
  <a:themeElements>
    <a:clrScheme name="Ortalam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1905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1334</TotalTime>
  <Words>641</Words>
  <Application>Microsoft Office PowerPoint</Application>
  <PresentationFormat>Ekran Gösterisi (4:3)</PresentationFormat>
  <Paragraphs>93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Ortalama</vt:lpstr>
      <vt:lpstr>                               T.C. SAĞLIK BAKANLIĞI ÇORUM İL SAĞLIK MÜDÜRLÜĞÜ MECİTÖZÜ İLÇE DEVLET  HASTANESİ  Kronik Obstruktif Akciğer HastalIğI KOAH</vt:lpstr>
      <vt:lpstr>KOAH ‘I TANIYIN. HAYATI SİZDEN UZAKLAŞTIRMAYIN </vt:lpstr>
      <vt:lpstr>PowerPoint Sunusu</vt:lpstr>
      <vt:lpstr>PowerPoint Sunusu</vt:lpstr>
      <vt:lpstr>KOAH Hangi Sıklıkta Görülür?</vt:lpstr>
      <vt:lpstr>Hastalığa Neden Olan Faktörler Nelerdir ?</vt:lpstr>
      <vt:lpstr>KOAH nasıl gelişir?</vt:lpstr>
      <vt:lpstr>KOAH nasıl gelişir?</vt:lpstr>
      <vt:lpstr>KOAH nasıl gelişir?</vt:lpstr>
      <vt:lpstr>KOAH’ın Belirtileri Nelerdir?</vt:lpstr>
      <vt:lpstr>KOAH’ın Belirtileri Nelerdir?</vt:lpstr>
      <vt:lpstr>KOAH TANISI NASIL KONULUR?</vt:lpstr>
      <vt:lpstr>KOAH TANISI NASIL KONULUR?</vt:lpstr>
      <vt:lpstr>KOAH NASIL TEDAVİ EDİLİR?</vt:lpstr>
      <vt:lpstr>KOAH NASIL TEDAVİ EDİLİR?</vt:lpstr>
      <vt:lpstr>KOAH’tan Korunmak İçin</vt:lpstr>
      <vt:lpstr>HASTALIĞI ÖNLEMEK İÇİN NE YAPILMALI?</vt:lpstr>
      <vt:lpstr>HASTALIĞI ÖNLEMEK İÇİN NE YAPILMALI?</vt:lpstr>
      <vt:lpstr>Sizde de KOAH Olabilir mi?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KRONİK OBSTRÜKTİF AKCİĞER HASTALIĞI (KOAH) KORUMA, TANI VE TEDAVİ RAPORU</dc:title>
  <dc:creator>elif</dc:creator>
  <cp:lastModifiedBy>Fatma Zehra GÖKGÖZ</cp:lastModifiedBy>
  <cp:revision>296</cp:revision>
  <dcterms:created xsi:type="dcterms:W3CDTF">2014-07-07T16:00:44Z</dcterms:created>
  <dcterms:modified xsi:type="dcterms:W3CDTF">2019-11-15T10:33:29Z</dcterms:modified>
</cp:coreProperties>
</file>